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8" r:id="rId2"/>
  </p:sldMasterIdLst>
  <p:notesMasterIdLst>
    <p:notesMasterId r:id="rId16"/>
  </p:notesMasterIdLst>
  <p:sldIdLst>
    <p:sldId id="256" r:id="rId3"/>
    <p:sldId id="272" r:id="rId4"/>
    <p:sldId id="257" r:id="rId5"/>
    <p:sldId id="258" r:id="rId6"/>
    <p:sldId id="259" r:id="rId7"/>
    <p:sldId id="260" r:id="rId8"/>
    <p:sldId id="261" r:id="rId9"/>
    <p:sldId id="263" r:id="rId10"/>
    <p:sldId id="282" r:id="rId11"/>
    <p:sldId id="274" r:id="rId12"/>
    <p:sldId id="275" r:id="rId13"/>
    <p:sldId id="280" r:id="rId14"/>
    <p:sldId id="281" r:id="rId1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1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CB9F-7BEB-4953-A315-5BFDF89F40D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4E4AA-41A1-4671-9635-D6D08530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0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4E4AA-41A1-4671-9635-D6D0853026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7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Geo-Physical Data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F93006-CB1F-40A8-85FC-5BEC1EB00DC1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1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4E4AA-41A1-4671-9635-D6D0853026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4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4E4AA-41A1-4671-9635-D6D0853026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5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4E4AA-41A1-4671-9635-D6D0853026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1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79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28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27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45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973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5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06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13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270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495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878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122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659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1539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330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820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009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9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049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94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500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52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704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217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867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653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34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22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976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3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7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75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8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799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938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10829F-49C3-4529-A67B-83A8ADED399C}" type="datetimeFigureOut">
              <a:rPr lang="en-US" smtClean="0"/>
              <a:pPr/>
              <a:t>3/23/2018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263651-1238-4F45-9346-5638EC3424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4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3568" y="764703"/>
            <a:ext cx="7632848" cy="52360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51313"/>
                </a:solidFill>
              </a:rPr>
              <a:t>GOVERNMENT </a:t>
            </a:r>
            <a:r>
              <a:rPr lang="en-US" sz="3600" b="1" dirty="0">
                <a:solidFill>
                  <a:srgbClr val="351313"/>
                </a:solidFill>
              </a:rPr>
              <a:t>OF TELANGANA</a:t>
            </a:r>
            <a:r>
              <a:rPr lang="en-IN" sz="3600" dirty="0"/>
              <a:t/>
            </a:r>
            <a:br>
              <a:rPr lang="en-IN" sz="3600" dirty="0"/>
            </a:br>
            <a:r>
              <a:rPr lang="en-US" sz="3600" b="1" dirty="0"/>
              <a:t>Rural Water Supply &amp; Sanitation Department</a:t>
            </a:r>
            <a:r>
              <a:rPr lang="en-IN" sz="3600" dirty="0"/>
              <a:t/>
            </a:r>
            <a:br>
              <a:rPr lang="en-IN" sz="3600" dirty="0"/>
            </a:br>
            <a:r>
              <a:rPr lang="en-US" sz="3600" b="1" dirty="0" smtClean="0"/>
              <a:t>State level workshop on</a:t>
            </a:r>
            <a:br>
              <a:rPr lang="en-US" sz="3600" b="1" dirty="0" smtClean="0"/>
            </a:br>
            <a:r>
              <a:rPr lang="en-US" sz="3600" b="1" dirty="0" smtClean="0"/>
              <a:t>Heatwave preparedness</a:t>
            </a:r>
            <a:br>
              <a:rPr lang="en-US" sz="3600" b="1" dirty="0" smtClean="0"/>
            </a:br>
            <a:r>
              <a:rPr lang="en-US" sz="3600" b="1" dirty="0" smtClean="0"/>
              <a:t>2018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28" y="764704"/>
            <a:ext cx="7926512" cy="1070992"/>
          </a:xfrm>
        </p:spPr>
        <p:txBody>
          <a:bodyPr>
            <a:noAutofit/>
          </a:bodyPr>
          <a:lstStyle/>
          <a:p>
            <a:pPr algn="just"/>
            <a:r>
              <a:rPr lang="en-US" altLang="en-US" sz="24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Since formation of Telangana state, the fund allocation and expenditures under Non CRF is as follows:</a:t>
            </a:r>
            <a:r>
              <a:rPr lang="en-US" altLang="en-US" sz="3600" dirty="0">
                <a:latin typeface="Arial" panose="020B0604020202020204" pitchFamily="34" charset="0"/>
              </a:rPr>
              <a:t/>
            </a:r>
            <a:br>
              <a:rPr lang="en-US" altLang="en-US" sz="3600" dirty="0">
                <a:latin typeface="Arial" panose="020B0604020202020204" pitchFamily="34" charset="0"/>
              </a:rPr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205438"/>
              </p:ext>
            </p:extLst>
          </p:nvPr>
        </p:nvGraphicFramePr>
        <p:xfrm>
          <a:off x="1547664" y="2060848"/>
          <a:ext cx="6624736" cy="398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154"/>
                <a:gridCol w="1832126"/>
                <a:gridCol w="1800200"/>
                <a:gridCol w="2304256"/>
              </a:tblGrid>
              <a:tr h="42009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Status of Non-CRF  grant in Telangana State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380">
                <a:tc gridSpan="4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Rs</a:t>
                      </a:r>
                      <a:r>
                        <a:rPr lang="en-US" sz="1600" dirty="0">
                          <a:effectLst/>
                        </a:rPr>
                        <a:t>. In crores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894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Sl.No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 of Vulnerable </a:t>
                      </a:r>
                      <a:r>
                        <a:rPr lang="en-US" sz="1600" dirty="0" err="1">
                          <a:effectLst/>
                        </a:rPr>
                        <a:t>habs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 CRF(Plan &amp; Non plan)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Expenditure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01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Summer 2014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248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7.78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8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Summer 2015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4719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175.28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1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Summer 2016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5962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212.34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89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Summer 2017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57.45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0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Total</a:t>
                      </a:r>
                      <a:endParaRPr lang="en-US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452.85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5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075240" cy="3649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Other drought monitoring </a:t>
            </a:r>
            <a:r>
              <a:rPr lang="en-US" b="1" dirty="0" smtClean="0"/>
              <a:t>Activities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7638"/>
            <a:ext cx="7344816" cy="47476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9600" dirty="0" smtClean="0"/>
          </a:p>
          <a:p>
            <a:pPr lvl="0" algn="just"/>
            <a:r>
              <a:rPr lang="en-US" sz="9600" dirty="0" smtClean="0">
                <a:solidFill>
                  <a:schemeClr val="tx1"/>
                </a:solidFill>
              </a:rPr>
              <a:t>Chief Engineers </a:t>
            </a:r>
            <a:r>
              <a:rPr lang="en-US" sz="9600" dirty="0">
                <a:solidFill>
                  <a:schemeClr val="tx1"/>
                </a:solidFill>
              </a:rPr>
              <a:t>and Senior </a:t>
            </a:r>
            <a:r>
              <a:rPr lang="en-US" sz="9600" dirty="0" smtClean="0">
                <a:solidFill>
                  <a:schemeClr val="tx1"/>
                </a:solidFill>
              </a:rPr>
              <a:t>officers are </a:t>
            </a:r>
            <a:r>
              <a:rPr lang="en-US" sz="9600" dirty="0">
                <a:solidFill>
                  <a:schemeClr val="tx1"/>
                </a:solidFill>
              </a:rPr>
              <a:t>allotted </a:t>
            </a:r>
            <a:r>
              <a:rPr lang="en-US" sz="9600" dirty="0" smtClean="0">
                <a:solidFill>
                  <a:schemeClr val="tx1"/>
                </a:solidFill>
              </a:rPr>
              <a:t>to all the </a:t>
            </a:r>
            <a:r>
              <a:rPr lang="en-US" sz="9600" dirty="0">
                <a:solidFill>
                  <a:schemeClr val="tx1"/>
                </a:solidFill>
              </a:rPr>
              <a:t>30 districts for close monitoring of the situation and to guide the district authority.</a:t>
            </a:r>
          </a:p>
          <a:p>
            <a:pPr lvl="0" algn="just"/>
            <a:r>
              <a:rPr lang="en-US" sz="9600" dirty="0" smtClean="0">
                <a:solidFill>
                  <a:schemeClr val="tx1"/>
                </a:solidFill>
              </a:rPr>
              <a:t> Special drive is taken up to complete Mission </a:t>
            </a:r>
            <a:r>
              <a:rPr lang="en-US" sz="9600" dirty="0" err="1" smtClean="0">
                <a:solidFill>
                  <a:schemeClr val="tx1"/>
                </a:solidFill>
              </a:rPr>
              <a:t>Bhagiratha</a:t>
            </a:r>
            <a:r>
              <a:rPr lang="en-US" sz="9600" dirty="0" smtClean="0">
                <a:solidFill>
                  <a:schemeClr val="tx1"/>
                </a:solidFill>
              </a:rPr>
              <a:t> program, so that water can be released to solve the drinking water problem in vulnerable habitations.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tx1"/>
                </a:solidFill>
              </a:rPr>
              <a:t>The </a:t>
            </a:r>
            <a:r>
              <a:rPr lang="en-US" sz="9600" dirty="0">
                <a:solidFill>
                  <a:schemeClr val="tx1"/>
                </a:solidFill>
              </a:rPr>
              <a:t>drought is managed keeping in view the general guidelines, issued from time to time and minimum water supply </a:t>
            </a:r>
            <a:r>
              <a:rPr lang="en-US" sz="9600" dirty="0" smtClean="0">
                <a:solidFill>
                  <a:schemeClr val="tx1"/>
                </a:solidFill>
              </a:rPr>
              <a:t>levels </a:t>
            </a:r>
            <a:r>
              <a:rPr lang="en-US" sz="9600" dirty="0" smtClean="0">
                <a:solidFill>
                  <a:schemeClr val="tx1"/>
                </a:solidFill>
              </a:rPr>
              <a:t>of 15 </a:t>
            </a:r>
            <a:r>
              <a:rPr lang="en-US" sz="9600" dirty="0" err="1" smtClean="0">
                <a:solidFill>
                  <a:schemeClr val="tx1"/>
                </a:solidFill>
              </a:rPr>
              <a:t>lpcd</a:t>
            </a:r>
            <a:r>
              <a:rPr lang="en-US" sz="9600" dirty="0" smtClean="0">
                <a:solidFill>
                  <a:schemeClr val="tx1"/>
                </a:solidFill>
              </a:rPr>
              <a:t> are </a:t>
            </a:r>
            <a:r>
              <a:rPr lang="en-US" sz="9600" dirty="0">
                <a:solidFill>
                  <a:schemeClr val="tx1"/>
                </a:solidFill>
              </a:rPr>
              <a:t>ensured.</a:t>
            </a:r>
          </a:p>
          <a:p>
            <a:r>
              <a:rPr lang="en-US" sz="9600" dirty="0">
                <a:solidFill>
                  <a:schemeClr val="tx1"/>
                </a:solidFill>
              </a:rPr>
              <a:t>All officers are touring and monitoring the situation to mitigate the drought. Especially </a:t>
            </a:r>
            <a:r>
              <a:rPr lang="en-US" sz="9600" dirty="0" smtClean="0">
                <a:solidFill>
                  <a:schemeClr val="tx1"/>
                </a:solidFill>
              </a:rPr>
              <a:t>taking </a:t>
            </a:r>
            <a:r>
              <a:rPr lang="en-US" sz="9600" dirty="0">
                <a:solidFill>
                  <a:schemeClr val="tx1"/>
                </a:solidFill>
              </a:rPr>
              <a:t>care of the remote habitations where people have no proper access to voice their needs.</a:t>
            </a:r>
          </a:p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539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47248" cy="220886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Permanent measures: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272808" cy="34449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600" dirty="0" smtClean="0"/>
              <a:t>In </a:t>
            </a:r>
            <a:r>
              <a:rPr lang="en-US" sz="2600" dirty="0"/>
              <a:t>order to tackle the drought on a permanent basis, the </a:t>
            </a:r>
            <a:r>
              <a:rPr lang="en-US" sz="2600" dirty="0" smtClean="0"/>
              <a:t>Government has </a:t>
            </a:r>
            <a:r>
              <a:rPr lang="en-US" sz="2600" dirty="0"/>
              <a:t>taken up flagship </a:t>
            </a:r>
            <a:r>
              <a:rPr lang="en-US" sz="2600" dirty="0" err="1"/>
              <a:t>programme</a:t>
            </a:r>
            <a:r>
              <a:rPr lang="en-US" sz="2600" dirty="0"/>
              <a:t> namely “Mission </a:t>
            </a:r>
            <a:r>
              <a:rPr lang="en-US" sz="2600" dirty="0" err="1"/>
              <a:t>Bhagiratha</a:t>
            </a:r>
            <a:r>
              <a:rPr lang="en-US" sz="2600" dirty="0"/>
              <a:t>” to provide safe, sustainable, adequate and treated drinking water to all the households through tap connections in the entire state of </a:t>
            </a:r>
            <a:r>
              <a:rPr lang="en-US" sz="2600" dirty="0" smtClean="0"/>
              <a:t>Telangana </a:t>
            </a:r>
            <a:r>
              <a:rPr lang="en-US" sz="2600" dirty="0"/>
              <a:t>at 100 LPCD to the rural habitations, 135 LPCD for municipalities and </a:t>
            </a:r>
            <a:r>
              <a:rPr lang="en-US" sz="2600" dirty="0" err="1"/>
              <a:t>nagarapalikas</a:t>
            </a:r>
            <a:r>
              <a:rPr lang="en-US" sz="2600" dirty="0"/>
              <a:t>, and 150 LPCD for Municipal corporations, with surface water from the Krishna and Godavari rivers and major reservoirs fed by these rivers</a:t>
            </a:r>
            <a:r>
              <a:rPr lang="en-US" sz="2600" dirty="0" smtClean="0"/>
              <a:t>.</a:t>
            </a:r>
            <a:r>
              <a:rPr lang="en-US" sz="26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416824" cy="4968552"/>
          </a:xfrm>
        </p:spPr>
        <p:txBody>
          <a:bodyPr>
            <a:normAutofit/>
          </a:bodyPr>
          <a:lstStyle/>
          <a:p>
            <a:pPr lvl="0" algn="just"/>
            <a:r>
              <a:rPr lang="en-US" dirty="0"/>
              <a:t>The Project outlay is </a:t>
            </a:r>
            <a:r>
              <a:rPr lang="en-US" dirty="0" err="1"/>
              <a:t>Rs</a:t>
            </a:r>
            <a:r>
              <a:rPr lang="en-US" dirty="0"/>
              <a:t>. 43,791 Cr. The project is divided into 26 segments based on the topography, commandability, proximity and ease of connectivity from various dependable sources and so far </a:t>
            </a:r>
            <a:r>
              <a:rPr lang="en-US" dirty="0" smtClean="0"/>
              <a:t>6067 </a:t>
            </a:r>
            <a:r>
              <a:rPr lang="en-US" dirty="0"/>
              <a:t>habitations out of 24225 rural habitations and </a:t>
            </a:r>
            <a:r>
              <a:rPr lang="en-US" dirty="0" smtClean="0"/>
              <a:t>20 </a:t>
            </a:r>
            <a:r>
              <a:rPr lang="en-US" dirty="0"/>
              <a:t>ULBs are covered with bulk water supply and the remaining habitations are planned to be completed by 2018 </a:t>
            </a:r>
            <a:r>
              <a:rPr lang="en-US" b="1" dirty="0"/>
              <a:t>resulting in 100% water supply even during drought situations in Telangana by 2018.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 txBox="1">
            <a:spLocks noGrp="1"/>
          </p:cNvSpPr>
          <p:nvPr/>
        </p:nvSpPr>
        <p:spPr bwMode="auto">
          <a:xfrm>
            <a:off x="1325563" y="4929188"/>
            <a:ext cx="60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A05515E-0AEF-4F7F-93C3-24D629080F6E}" type="slidenum">
              <a:rPr lang="en-US" altLang="en-US">
                <a:solidFill>
                  <a:srgbClr val="FFFFFF"/>
                </a:solidFill>
              </a:rPr>
              <a:pPr algn="ctr" eaLnBrk="1" hangingPunct="1"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>
              <a:solidFill>
                <a:srgbClr val="898989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31274"/>
              </p:ext>
            </p:extLst>
          </p:nvPr>
        </p:nvGraphicFramePr>
        <p:xfrm>
          <a:off x="4832668" y="1180707"/>
          <a:ext cx="3441063" cy="5144657"/>
        </p:xfrm>
        <a:graphic>
          <a:graphicData uri="http://schemas.openxmlformats.org/drawingml/2006/table">
            <a:tbl>
              <a:tblPr/>
              <a:tblGrid>
                <a:gridCol w="2669814"/>
                <a:gridCol w="771249"/>
              </a:tblGrid>
              <a:tr h="64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  Districts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  </a:t>
                      </a:r>
                      <a:r>
                        <a:rPr lang="en-US" sz="1600" b="0" i="0" u="none" strike="noStrike" dirty="0" err="1" smtClean="0">
                          <a:solidFill>
                            <a:srgbClr val="0000FF"/>
                          </a:solidFill>
                          <a:latin typeface="Calibri"/>
                        </a:rPr>
                        <a:t>Mandals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438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  Gram </a:t>
                      </a:r>
                      <a:r>
                        <a:rPr lang="en-US" sz="1600" b="0" i="0" u="none" strike="noStrike" dirty="0" err="1">
                          <a:solidFill>
                            <a:srgbClr val="0000FF"/>
                          </a:solidFill>
                          <a:latin typeface="Calibri"/>
                        </a:rPr>
                        <a:t>Panchayats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8695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  Villages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10098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  Rural Habitations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24562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  SC 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Dominated Habitations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1710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  ST 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Dominated </a:t>
                      </a:r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Habitations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9739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 Total Population (Lakhs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350.04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  Rural Population (Lakhs)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226.41</a:t>
                      </a:r>
                      <a:endParaRPr lang="en-US" sz="16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92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   SC Population</a:t>
                      </a: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FF"/>
                          </a:solidFill>
                          <a:latin typeface="Calibri"/>
                        </a:rPr>
                        <a:t>Lakhs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42.23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2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   ST 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Population 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latin typeface="Calibri"/>
                        </a:rPr>
                        <a:t>Lakhs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29.80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10" name="Title 7"/>
          <p:cNvSpPr>
            <a:spLocks noGrp="1"/>
          </p:cNvSpPr>
          <p:nvPr>
            <p:ph type="title"/>
          </p:nvPr>
        </p:nvSpPr>
        <p:spPr bwMode="auto">
          <a:xfrm>
            <a:off x="3995936" y="402252"/>
            <a:ext cx="4506267" cy="722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00B050"/>
                </a:solidFill>
              </a:rPr>
              <a:t>TELANGANA- At a Glance</a:t>
            </a:r>
            <a:br>
              <a:rPr lang="en-US" altLang="en-US" sz="2400" b="1" dirty="0" smtClean="0">
                <a:solidFill>
                  <a:srgbClr val="00B050"/>
                </a:solidFill>
              </a:rPr>
            </a:br>
            <a:r>
              <a:rPr lang="en-US" altLang="en-US" sz="2400" b="1" dirty="0" smtClean="0">
                <a:solidFill>
                  <a:srgbClr val="00B050"/>
                </a:solidFill>
              </a:rPr>
              <a:t>(Semi-arid zone)</a:t>
            </a:r>
            <a:endParaRPr lang="en-IN" alt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50224" name="Slide Number Placeholder 13"/>
          <p:cNvSpPr>
            <a:spLocks noGrp="1"/>
          </p:cNvSpPr>
          <p:nvPr>
            <p:ph type="sldNum" sz="quarter" idx="12"/>
          </p:nvPr>
        </p:nvSpPr>
        <p:spPr bwMode="auto">
          <a:xfrm>
            <a:off x="8763000" y="6492875"/>
            <a:ext cx="7620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47C71D-1A84-458A-BDA9-A888925FA65C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7213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60039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79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25" y="1196752"/>
            <a:ext cx="8373616" cy="4983180"/>
          </a:xfrm>
        </p:spPr>
        <p:txBody>
          <a:bodyPr>
            <a:normAutofit/>
          </a:bodyPr>
          <a:lstStyle/>
          <a:p>
            <a:pPr lvl="0"/>
            <a:r>
              <a:rPr lang="en-US" sz="2600" b="1" dirty="0" smtClean="0"/>
              <a:t>Rural </a:t>
            </a:r>
            <a:r>
              <a:rPr lang="en-US" sz="2600" b="1" dirty="0"/>
              <a:t>Water Supply</a:t>
            </a:r>
            <a:endParaRPr lang="en-IN" sz="2600" dirty="0"/>
          </a:p>
          <a:p>
            <a:pPr algn="just"/>
            <a:r>
              <a:rPr lang="en-GB" sz="2400" dirty="0" smtClean="0"/>
              <a:t>Rural </a:t>
            </a:r>
            <a:r>
              <a:rPr lang="en-GB" sz="2400" dirty="0"/>
              <a:t>Water Supply and Sanitation Department is the nodal agency in the State for providing drinking water and sanitation facilities in rural </a:t>
            </a:r>
            <a:r>
              <a:rPr lang="en-GB" sz="2400" dirty="0" smtClean="0"/>
              <a:t>areas. Drinking </a:t>
            </a:r>
            <a:r>
              <a:rPr lang="en-GB" sz="2400" dirty="0"/>
              <a:t>water facilities are being provided by various types of schemes such as bore wells with hand pumps, PWS Schemes, CPWS Schemes etc.,</a:t>
            </a:r>
            <a:r>
              <a:rPr lang="en-GB" sz="2400" b="1" dirty="0"/>
              <a:t>.</a:t>
            </a:r>
            <a:endParaRPr lang="en-IN" sz="2400" dirty="0"/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en-US" sz="3200" b="1" dirty="0" smtClean="0"/>
              <a:t>Basic Information (as on 23.03.2018)</a:t>
            </a:r>
          </a:p>
          <a:p>
            <a:pPr lvl="1">
              <a:buNone/>
            </a:pPr>
            <a:endParaRPr lang="en-IN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Hand pumps fitted to bore wells	                             : 1,40,806</a:t>
            </a:r>
            <a:endParaRPr lang="en-IN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PWS/MPWS Schemes                                               :    29,752  </a:t>
            </a:r>
            <a:endParaRPr lang="en-IN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CPWS Schemes			                                    :        167</a:t>
            </a:r>
            <a:endParaRPr lang="en-IN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Water Testing Laboratories(HQ-1,Div-19, SD-56)     :  </a:t>
            </a:r>
            <a:r>
              <a:rPr lang="en-US" sz="3200" b="1" dirty="0" smtClean="0"/>
              <a:t>       </a:t>
            </a:r>
            <a:r>
              <a:rPr lang="en-US" sz="3200" dirty="0" smtClean="0"/>
              <a:t>76</a:t>
            </a:r>
          </a:p>
          <a:p>
            <a:pPr lvl="1">
              <a:buFont typeface="Arial" pitchFamily="34" charset="0"/>
              <a:buChar char="•"/>
            </a:pPr>
            <a:endParaRPr lang="en-IN" sz="3100" b="1" dirty="0" smtClean="0"/>
          </a:p>
          <a:p>
            <a:pPr>
              <a:buNone/>
            </a:pPr>
            <a:r>
              <a:rPr lang="en-US" sz="3100" b="1" dirty="0" smtClean="0"/>
              <a:t>     Status of habitations as on 23.03.2018</a:t>
            </a:r>
            <a:endParaRPr lang="en-IN" sz="3100" b="1" dirty="0" smtClean="0"/>
          </a:p>
          <a:p>
            <a:pPr lvl="0" algn="just"/>
            <a:r>
              <a:rPr lang="en-US" dirty="0" smtClean="0"/>
              <a:t>Fully Covered Habitations (FC) </a:t>
            </a:r>
            <a:r>
              <a:rPr lang="en-US" sz="2900" dirty="0" smtClean="0"/>
              <a:t>(&gt;100% pop. coverage</a:t>
            </a:r>
            <a:r>
              <a:rPr lang="en-US" dirty="0" smtClean="0"/>
              <a:t>)                          :        </a:t>
            </a:r>
            <a:r>
              <a:rPr lang="en-US" sz="3100" dirty="0" smtClean="0"/>
              <a:t>8787</a:t>
            </a:r>
            <a:endParaRPr lang="en-IN" sz="3100" dirty="0" smtClean="0"/>
          </a:p>
          <a:p>
            <a:pPr lvl="0" algn="just"/>
            <a:r>
              <a:rPr lang="en-US" dirty="0" smtClean="0"/>
              <a:t>Partially Covered Habitations(PC) </a:t>
            </a:r>
            <a:r>
              <a:rPr lang="en-US" sz="2600" dirty="0" smtClean="0"/>
              <a:t>(0-100% pop. Coverage)                         :     </a:t>
            </a:r>
            <a:r>
              <a:rPr lang="en-US" sz="3100" dirty="0" smtClean="0"/>
              <a:t>14383</a:t>
            </a:r>
            <a:endParaRPr lang="en-IN" sz="3100" dirty="0" smtClean="0"/>
          </a:p>
          <a:p>
            <a:pPr lvl="0" algn="just"/>
            <a:r>
              <a:rPr lang="en-US" dirty="0" smtClean="0"/>
              <a:t>Quality Affected Habitations (QA)	</a:t>
            </a:r>
            <a:endParaRPr lang="en-IN" dirty="0" smtClean="0"/>
          </a:p>
          <a:p>
            <a:pPr marL="0" lvl="0" indent="0" algn="just">
              <a:buNone/>
            </a:pPr>
            <a:r>
              <a:rPr lang="en-US" dirty="0" smtClean="0"/>
              <a:t>(Fl-967,Salinity-192,Iron-45,Nitrate-138)                                                                :       </a:t>
            </a:r>
            <a:r>
              <a:rPr lang="en-US" sz="3100" dirty="0" smtClean="0"/>
              <a:t>1392</a:t>
            </a:r>
            <a:endParaRPr lang="en-IN" sz="3100" dirty="0" smtClean="0"/>
          </a:p>
          <a:p>
            <a:pPr marL="0" indent="0" algn="just">
              <a:buNone/>
            </a:pPr>
            <a:r>
              <a:rPr lang="en-US" dirty="0" smtClean="0"/>
              <a:t>                                                                    </a:t>
            </a:r>
            <a:r>
              <a:rPr lang="en-US" b="1" dirty="0" smtClean="0"/>
              <a:t>Total                                                   :     </a:t>
            </a:r>
            <a:r>
              <a:rPr lang="en-US" sz="3100" b="1" dirty="0" smtClean="0"/>
              <a:t>24562</a:t>
            </a:r>
            <a:endParaRPr lang="en-IN" sz="3100" b="1" dirty="0" smtClean="0"/>
          </a:p>
          <a:p>
            <a:endParaRPr lang="en-IN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548681"/>
            <a:ext cx="6798734" cy="64807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b="1" dirty="0" smtClean="0"/>
              <a:t>Drought Mitigation Strategy Adopted:</a:t>
            </a:r>
            <a:r>
              <a:rPr lang="en-IN" sz="2400" dirty="0" smtClean="0"/>
              <a:t/>
            </a:r>
            <a:br>
              <a:rPr lang="en-IN" sz="2400" dirty="0" smtClean="0"/>
            </a:b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Crash </a:t>
            </a:r>
            <a:r>
              <a:rPr lang="en-US" dirty="0"/>
              <a:t>Program is taken up </a:t>
            </a:r>
            <a:r>
              <a:rPr lang="en-US" dirty="0" smtClean="0"/>
              <a:t>during Feb’18 - March’18. </a:t>
            </a:r>
          </a:p>
          <a:p>
            <a:pPr lvl="0" algn="just"/>
            <a:r>
              <a:rPr lang="en-US" dirty="0" smtClean="0"/>
              <a:t>Drought </a:t>
            </a:r>
            <a:r>
              <a:rPr lang="en-US" dirty="0" smtClean="0"/>
              <a:t>monitoring cells at State level, Circle level and District levels </a:t>
            </a:r>
            <a:r>
              <a:rPr lang="en-US" dirty="0"/>
              <a:t>a</a:t>
            </a:r>
            <a:r>
              <a:rPr lang="en-US" dirty="0" smtClean="0"/>
              <a:t>re constituted to receive the complaints on drinking water problems from 8 Am to 8 PM and redress them with special drive. </a:t>
            </a:r>
            <a:endParaRPr lang="en-IN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IN" dirty="0" smtClean="0"/>
              <a:t>The </a:t>
            </a:r>
            <a:r>
              <a:rPr lang="en-IN" dirty="0"/>
              <a:t>contingency plan for each District is prepared at district level. The priority for provision of drinking water is as follows</a:t>
            </a:r>
            <a:r>
              <a:rPr lang="en-IN" dirty="0" smtClean="0"/>
              <a:t>:</a:t>
            </a:r>
          </a:p>
          <a:p>
            <a:pPr lvl="1" algn="just"/>
            <a:r>
              <a:rPr lang="en-IN" sz="2400" dirty="0"/>
              <a:t>Steps taken for providing drinking water bulk supply to the vulnerable habitations on </a:t>
            </a:r>
            <a:r>
              <a:rPr lang="en-IN" sz="2400" dirty="0" smtClean="0"/>
              <a:t>priority</a:t>
            </a:r>
            <a:r>
              <a:rPr lang="en-IN" sz="2400" dirty="0"/>
              <a:t> </a:t>
            </a:r>
            <a:r>
              <a:rPr lang="en-IN" sz="2400" dirty="0" smtClean="0"/>
              <a:t>through Mission </a:t>
            </a:r>
            <a:r>
              <a:rPr lang="en-IN" sz="2400" dirty="0" err="1" smtClean="0"/>
              <a:t>Bhagiratha</a:t>
            </a:r>
            <a:r>
              <a:rPr lang="en-IN" sz="2400" dirty="0" smtClean="0"/>
              <a:t> project.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IN" sz="2400" dirty="0"/>
              <a:t>Steps taken for completion of all ongoing piped water supply schemes, in the drought affected villages, on war foot basis.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IN" sz="2400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en-IN" sz="2400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IN" dirty="0"/>
          </a:p>
          <a:p>
            <a:pPr algn="just">
              <a:buNone/>
            </a:pPr>
            <a:endParaRPr lang="en-US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lvl="0" algn="just"/>
            <a:r>
              <a:rPr lang="en-IN" sz="2600" dirty="0" smtClean="0"/>
              <a:t>Piped </a:t>
            </a:r>
            <a:r>
              <a:rPr lang="en-IN" sz="2600" dirty="0"/>
              <a:t>water </a:t>
            </a:r>
            <a:r>
              <a:rPr lang="en-IN" sz="2600" dirty="0" smtClean="0"/>
              <a:t>supply schemes or </a:t>
            </a:r>
            <a:r>
              <a:rPr lang="en-IN" sz="2600" dirty="0"/>
              <a:t>borewells already constructed in any of the villages which are non-functional </a:t>
            </a:r>
            <a:r>
              <a:rPr lang="en-IN" sz="2600" dirty="0" smtClean="0"/>
              <a:t>are made </a:t>
            </a:r>
            <a:r>
              <a:rPr lang="en-IN" sz="2600" dirty="0"/>
              <a:t>functional by undertaking necessary repairs or renovation</a:t>
            </a:r>
            <a:r>
              <a:rPr lang="en-IN" sz="2600" dirty="0" smtClean="0"/>
              <a:t>.</a:t>
            </a:r>
          </a:p>
          <a:p>
            <a:pPr algn="just"/>
            <a:r>
              <a:rPr lang="en-IN" sz="2600" dirty="0"/>
              <a:t>If any of the above mentioned measures are not feasible, following </a:t>
            </a:r>
            <a:r>
              <a:rPr lang="en-IN" sz="2600" b="1" u="sng" dirty="0"/>
              <a:t>temporary emergent measures </a:t>
            </a:r>
            <a:r>
              <a:rPr lang="en-IN" sz="2600" dirty="0"/>
              <a:t>are taken up with central Government assistance under CRF </a:t>
            </a:r>
            <a:r>
              <a:rPr lang="en-US" sz="2800" dirty="0"/>
              <a:t>in the following order of priority.</a:t>
            </a:r>
          </a:p>
          <a:p>
            <a:pPr algn="just"/>
            <a:r>
              <a:rPr lang="en-IN" sz="2600" dirty="0"/>
              <a:t>Flushing &amp; deepening of borewells, Desilting of existing wells, adding </a:t>
            </a:r>
            <a:r>
              <a:rPr lang="en-US" sz="2600" dirty="0"/>
              <a:t>extra lengths of raisers and connecting shaft in hand pumps to reach the lowered ground water table.</a:t>
            </a:r>
          </a:p>
          <a:p>
            <a:pPr marL="0" lvl="0" indent="0" algn="just">
              <a:buNone/>
            </a:pPr>
            <a:endParaRPr lang="en-IN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just"/>
            <a:endParaRPr lang="en-IN" sz="600" dirty="0" smtClean="0"/>
          </a:p>
          <a:p>
            <a:pPr algn="just"/>
            <a:endParaRPr lang="en-US" sz="100" dirty="0"/>
          </a:p>
          <a:p>
            <a:pPr algn="just"/>
            <a:r>
              <a:rPr lang="en-IN" sz="2600" dirty="0" smtClean="0"/>
              <a:t>Requisitioning </a:t>
            </a:r>
            <a:r>
              <a:rPr lang="en-IN" sz="2600" dirty="0" smtClean="0"/>
              <a:t>Private Wells when no other mode of supply is possible by due compensation. </a:t>
            </a:r>
          </a:p>
          <a:p>
            <a:pPr algn="just"/>
            <a:r>
              <a:rPr lang="en-IN" sz="2600" dirty="0" smtClean="0"/>
              <a:t>When no other sources is feasible, transporting </a:t>
            </a:r>
            <a:r>
              <a:rPr lang="en-IN" sz="2600" dirty="0"/>
              <a:t>water through </a:t>
            </a:r>
            <a:r>
              <a:rPr lang="en-IN" sz="2600" dirty="0" smtClean="0"/>
              <a:t>tankers (up to 15 LPCD) to </a:t>
            </a:r>
            <a:r>
              <a:rPr lang="en-IN" sz="2600" dirty="0"/>
              <a:t>places where there is no water over a reasonable distance of not less than 1.5 km. to 2 </a:t>
            </a:r>
            <a:r>
              <a:rPr lang="en-IN" sz="2600" dirty="0" err="1"/>
              <a:t>kms</a:t>
            </a:r>
            <a:r>
              <a:rPr lang="en-IN" sz="2600" dirty="0" smtClean="0"/>
              <a:t>.</a:t>
            </a:r>
          </a:p>
          <a:p>
            <a:pPr algn="just"/>
            <a:r>
              <a:rPr lang="en-IN" sz="2600" dirty="0"/>
              <a:t>M</a:t>
            </a:r>
            <a:r>
              <a:rPr lang="en-IN" sz="2600" dirty="0" smtClean="0"/>
              <a:t>onitoring of the water scarce </a:t>
            </a:r>
            <a:r>
              <a:rPr lang="en-IN" sz="2600" dirty="0" err="1" smtClean="0"/>
              <a:t>habs</a:t>
            </a:r>
            <a:r>
              <a:rPr lang="en-IN" sz="2600" dirty="0" smtClean="0"/>
              <a:t> is being done on daily basis.</a:t>
            </a:r>
            <a:endParaRPr lang="en-IN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marL="0" lvl="0" indent="4572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84275" algn="l"/>
              </a:tabLst>
            </a:pPr>
            <a:r>
              <a:rPr lang="en-US" altLang="en-US" sz="2400" dirty="0" smtClean="0"/>
              <a:t>Since </a:t>
            </a:r>
            <a:r>
              <a:rPr lang="en-US" altLang="en-US" sz="2400" dirty="0"/>
              <a:t>formation of Telangana </a:t>
            </a:r>
            <a:r>
              <a:rPr lang="en-US" altLang="en-US" sz="2400" dirty="0" smtClean="0"/>
              <a:t>state, </a:t>
            </a:r>
            <a:r>
              <a:rPr lang="en-US" altLang="en-US" sz="2400" dirty="0"/>
              <a:t>the fund allocation and expenditures towards drought mitigation measures taken up under CRF is as follows:</a:t>
            </a:r>
          </a:p>
          <a:p>
            <a:pPr marL="0" lvl="0" indent="0" algn="just">
              <a:buNone/>
            </a:pP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27821"/>
              </p:ext>
            </p:extLst>
          </p:nvPr>
        </p:nvGraphicFramePr>
        <p:xfrm>
          <a:off x="827582" y="1918386"/>
          <a:ext cx="7560842" cy="3967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613"/>
                <a:gridCol w="1685645"/>
                <a:gridCol w="936104"/>
                <a:gridCol w="1368152"/>
                <a:gridCol w="1584176"/>
                <a:gridCol w="1368152"/>
              </a:tblGrid>
              <a:tr h="35312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Status of CRF  grant in Telangana State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439">
                <a:tc gridSpan="6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Rs</a:t>
                      </a:r>
                      <a:r>
                        <a:rPr lang="en-US" sz="1000" dirty="0">
                          <a:effectLst/>
                        </a:rPr>
                        <a:t>. In crores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0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Sl.No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Vulnerable </a:t>
                      </a:r>
                      <a:r>
                        <a:rPr lang="en-US" sz="1800" dirty="0" err="1">
                          <a:effectLst/>
                        </a:rPr>
                        <a:t>habs</a:t>
                      </a:r>
                      <a:r>
                        <a:rPr lang="en-US" sz="1800" dirty="0">
                          <a:effectLst/>
                        </a:rPr>
                        <a:t> taken </a:t>
                      </a:r>
                      <a:r>
                        <a:rPr lang="en-US" sz="1800" dirty="0" smtClean="0">
                          <a:effectLst/>
                        </a:rPr>
                        <a:t>up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2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Hiring of </a:t>
                      </a:r>
                      <a:r>
                        <a:rPr lang="en-US" sz="1800" dirty="0" smtClean="0">
                          <a:effectLst/>
                        </a:rPr>
                        <a:t>sources (</a:t>
                      </a:r>
                      <a:r>
                        <a:rPr lang="en-US" sz="1800" dirty="0" err="1" smtClean="0">
                          <a:effectLst/>
                        </a:rPr>
                        <a:t>H</a:t>
                      </a:r>
                      <a:r>
                        <a:rPr lang="en-US" sz="1800" baseline="0" dirty="0" err="1" smtClean="0">
                          <a:effectLst/>
                        </a:rPr>
                        <a:t>abs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Transportation (</a:t>
                      </a:r>
                      <a:r>
                        <a:rPr lang="en-US" sz="1800" dirty="0" err="1">
                          <a:effectLst/>
                        </a:rPr>
                        <a:t>Habs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Expenditure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7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Summer 2014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1087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946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26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Summer 2015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2667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1709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63.07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9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Summer 2016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10807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5924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4883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158.9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2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Summer 2017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1790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60840" cy="709865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Present </a:t>
            </a:r>
            <a:r>
              <a:rPr lang="en-US" sz="2800" dirty="0" smtClean="0"/>
              <a:t>situation of drinking water supply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608406"/>
              </p:ext>
            </p:extLst>
          </p:nvPr>
        </p:nvGraphicFramePr>
        <p:xfrm>
          <a:off x="755576" y="1690593"/>
          <a:ext cx="7632848" cy="4258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491"/>
                <a:gridCol w="1216863"/>
                <a:gridCol w="571472"/>
                <a:gridCol w="773335"/>
                <a:gridCol w="776176"/>
                <a:gridCol w="670980"/>
                <a:gridCol w="670980"/>
                <a:gridCol w="682353"/>
                <a:gridCol w="750589"/>
                <a:gridCol w="894609"/>
              </a:tblGrid>
              <a:tr h="65738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              Daily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report on drinking water situation            Date: 22.03.2018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9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Sl.No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District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No</a:t>
                      </a:r>
                      <a:r>
                        <a:rPr lang="en-US" sz="1200" b="1" u="none" strike="noStrike" dirty="0" smtClean="0">
                          <a:effectLst/>
                        </a:rPr>
                        <a:t>. of  </a:t>
                      </a:r>
                      <a:r>
                        <a:rPr lang="en-US" sz="1200" b="1" u="none" strike="noStrike" dirty="0">
                          <a:effectLst/>
                        </a:rPr>
                        <a:t>habitations affected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Transportation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Hiring of Private Sources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2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No. Of </a:t>
                      </a:r>
                      <a:r>
                        <a:rPr lang="en-US" sz="1200" b="1" u="none" strike="noStrike" dirty="0" err="1">
                          <a:effectLst/>
                        </a:rPr>
                        <a:t>Habs</a:t>
                      </a:r>
                      <a:r>
                        <a:rPr lang="en-US" sz="1200" b="1" u="none" strike="noStrike" dirty="0">
                          <a:effectLst/>
                        </a:rPr>
                        <a:t>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Population Served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No. of trips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Quantity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No. Of </a:t>
                      </a:r>
                      <a:r>
                        <a:rPr lang="en-US" sz="1200" b="1" u="none" strike="noStrike" dirty="0" err="1">
                          <a:effectLst/>
                        </a:rPr>
                        <a:t>Habs</a:t>
                      </a:r>
                      <a:r>
                        <a:rPr lang="en-US" sz="1200" b="1" u="none" strike="noStrike" dirty="0">
                          <a:effectLst/>
                        </a:rPr>
                        <a:t>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No. Of Sources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Population Served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</a:tr>
              <a:tr h="451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WANAPARTHY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95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NAGARKURNOOL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156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NALGONDA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18243</a:t>
                      </a:r>
                    </a:p>
                  </a:txBody>
                  <a:tcPr marL="9525" marR="9525" marT="9525" marB="0" anchor="ctr"/>
                </a:tc>
              </a:tr>
              <a:tr h="4156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BHUPALAPALLY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25121</a:t>
                      </a:r>
                    </a:p>
                  </a:txBody>
                  <a:tcPr marL="9525" marR="9525" marT="9525" marB="0" anchor="ctr"/>
                </a:tc>
              </a:tr>
              <a:tr h="4225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Total: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43364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63856"/>
              </p:ext>
            </p:extLst>
          </p:nvPr>
        </p:nvGraphicFramePr>
        <p:xfrm>
          <a:off x="2627784" y="396217"/>
          <a:ext cx="2598719" cy="277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8719"/>
              </a:tblGrid>
              <a:tr h="277837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1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841</TotalTime>
  <Words>797</Words>
  <Application>Microsoft Office PowerPoint</Application>
  <PresentationFormat>On-screen Show (4:3)</PresentationFormat>
  <Paragraphs>199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Garamond</vt:lpstr>
      <vt:lpstr>Times New Roman</vt:lpstr>
      <vt:lpstr>1_Organic</vt:lpstr>
      <vt:lpstr>2_Organic</vt:lpstr>
      <vt:lpstr>GOVERNMENT OF TELANGANA Rural Water Supply &amp; Sanitation Department State level workshop on Heatwave preparedness 2018</vt:lpstr>
      <vt:lpstr>TELANGANA- At a Glance (Semi-arid zone)</vt:lpstr>
      <vt:lpstr> </vt:lpstr>
      <vt:lpstr>PowerPoint Presentation</vt:lpstr>
      <vt:lpstr>Drought Mitigation Strategy Adopted: </vt:lpstr>
      <vt:lpstr>PowerPoint Presentation</vt:lpstr>
      <vt:lpstr>PowerPoint Presentation</vt:lpstr>
      <vt:lpstr>PowerPoint Presentation</vt:lpstr>
      <vt:lpstr>Present situation of drinking water supply</vt:lpstr>
      <vt:lpstr> Since formation of Telangana state, the fund allocation and expenditures under Non CRF is as follows: </vt:lpstr>
      <vt:lpstr>Other drought monitoring Activities </vt:lpstr>
      <vt:lpstr> Permanent measures: </vt:lpstr>
      <vt:lpstr>PowerPoint Presentation</vt:lpstr>
    </vt:vector>
  </TitlesOfParts>
  <Company>Wipro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OF TELANGANA Rural Water Supply &amp; Sanitation Department National Conference on  Drought Management Strategies </dc:title>
  <dc:creator>temp</dc:creator>
  <cp:lastModifiedBy>temp</cp:lastModifiedBy>
  <cp:revision>121</cp:revision>
  <cp:lastPrinted>2018-03-23T10:51:10Z</cp:lastPrinted>
  <dcterms:created xsi:type="dcterms:W3CDTF">2018-02-28T07:27:22Z</dcterms:created>
  <dcterms:modified xsi:type="dcterms:W3CDTF">2018-03-23T10:53:52Z</dcterms:modified>
</cp:coreProperties>
</file>